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 b="def" i="def"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 b="def" i="def"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178" y="-133350"/>
            <a:ext cx="4966738" cy="1413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15900" y="1689100"/>
            <a:ext cx="11569700" cy="11715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rapbook_cover_title_hi.png" descr="scrapbook_cover_title_h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0800" y="3797300"/>
            <a:ext cx="21742400" cy="62992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Text"/>
          <p:cNvSpPr txBox="1"/>
          <p:nvPr>
            <p:ph type="title"/>
          </p:nvPr>
        </p:nvSpPr>
        <p:spPr>
          <a:xfrm>
            <a:off x="2387600" y="3987800"/>
            <a:ext cx="19621500" cy="32131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/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1918473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“Type a quote here.”"/>
          <p:cNvSpPr txBox="1"/>
          <p:nvPr>
            <p:ph type="body" sz="quarter" idx="13"/>
          </p:nvPr>
        </p:nvSpPr>
        <p:spPr>
          <a:xfrm>
            <a:off x="2387600" y="643890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74" name="–Johnny Appleseed"/>
          <p:cNvSpPr txBox="1"/>
          <p:nvPr>
            <p:ph type="body" sz="quarter" idx="14"/>
          </p:nvPr>
        </p:nvSpPr>
        <p:spPr>
          <a:xfrm>
            <a:off x="2387600" y="8953500"/>
            <a:ext cx="19621500" cy="558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Image"/>
          <p:cNvSpPr/>
          <p:nvPr>
            <p:ph type="pic" sz="half" idx="13"/>
          </p:nvPr>
        </p:nvSpPr>
        <p:spPr>
          <a:xfrm>
            <a:off x="2386062" y="2041723"/>
            <a:ext cx="19621501" cy="6604001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4" name="Title Text"/>
          <p:cNvSpPr txBox="1"/>
          <p:nvPr>
            <p:ph type="title"/>
          </p:nvPr>
        </p:nvSpPr>
        <p:spPr>
          <a:xfrm>
            <a:off x="2387600" y="8750300"/>
            <a:ext cx="19621500" cy="20955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/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" name="Body Level One…"/>
          <p:cNvSpPr txBox="1"/>
          <p:nvPr>
            <p:ph type="body" sz="quarter" idx="1"/>
          </p:nvPr>
        </p:nvSpPr>
        <p:spPr>
          <a:xfrm>
            <a:off x="2387600" y="10820400"/>
            <a:ext cx="19621500" cy="1701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xfrm>
            <a:off x="11918473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178" y="-133350"/>
            <a:ext cx="4966738" cy="1413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15900" y="1689100"/>
            <a:ext cx="11569700" cy="11715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scrapbook_cover_title_hi.png" descr="scrapbook_cover_title_h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0800" y="3797300"/>
            <a:ext cx="21742400" cy="62992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Title Text"/>
          <p:cNvSpPr txBox="1"/>
          <p:nvPr>
            <p:ph type="title"/>
          </p:nvPr>
        </p:nvSpPr>
        <p:spPr>
          <a:xfrm>
            <a:off x="2387600" y="5245100"/>
            <a:ext cx="19621500" cy="32131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/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11918473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Image"/>
          <p:cNvSpPr/>
          <p:nvPr>
            <p:ph type="pic" sz="half" idx="13"/>
          </p:nvPr>
        </p:nvSpPr>
        <p:spPr>
          <a:xfrm>
            <a:off x="13525500" y="2120900"/>
            <a:ext cx="7291513" cy="97155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5" name="Title Text"/>
          <p:cNvSpPr txBox="1"/>
          <p:nvPr>
            <p:ph type="title"/>
          </p:nvPr>
        </p:nvSpPr>
        <p:spPr>
          <a:xfrm>
            <a:off x="2387600" y="2120900"/>
            <a:ext cx="9474200" cy="5283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/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quarter" idx="1"/>
          </p:nvPr>
        </p:nvSpPr>
        <p:spPr>
          <a:xfrm>
            <a:off x="2387600" y="7543800"/>
            <a:ext cx="9474200" cy="4368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xfrm>
            <a:off x="11918473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0" t="20818" r="34041" b="14832"/>
          <a:stretch>
            <a:fillRect/>
          </a:stretch>
        </p:blipFill>
        <p:spPr>
          <a:xfrm>
            <a:off x="1892300" y="2324100"/>
            <a:ext cx="21101050" cy="43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61452" t="14190" r="7780" b="21457"/>
          <a:stretch>
            <a:fillRect/>
          </a:stretch>
        </p:blipFill>
        <p:spPr>
          <a:xfrm rot="16199991">
            <a:off x="-3149602" y="7143739"/>
            <a:ext cx="9842502" cy="431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30170" t="31865" r="3175" b="22711"/>
          <a:stretch>
            <a:fillRect/>
          </a:stretch>
        </p:blipFill>
        <p:spPr>
          <a:xfrm rot="10800000">
            <a:off x="1701798" y="12217399"/>
            <a:ext cx="213233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7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0" t="20338" r="38665" b="20338"/>
          <a:stretch>
            <a:fillRect/>
          </a:stretch>
        </p:blipFill>
        <p:spPr>
          <a:xfrm>
            <a:off x="1435100" y="2120900"/>
            <a:ext cx="220599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670" t="20324" r="31580" b="20395"/>
          <a:stretch>
            <a:fillRect/>
          </a:stretch>
        </p:blipFill>
        <p:spPr>
          <a:xfrm>
            <a:off x="0" y="12369800"/>
            <a:ext cx="243840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988" t="21175" r="60875" b="19502"/>
          <a:stretch>
            <a:fillRect/>
          </a:stretch>
        </p:blipFill>
        <p:spPr>
          <a:xfrm rot="16199991">
            <a:off x="-5232402" y="6635749"/>
            <a:ext cx="13716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5292" t="21153" r="65384" b="19566"/>
          <a:stretch>
            <a:fillRect/>
          </a:stretch>
        </p:blipFill>
        <p:spPr>
          <a:xfrm rot="16199984">
            <a:off x="17862550" y="7200901"/>
            <a:ext cx="105537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68955" t="15784" r="873" b="19864"/>
          <a:stretch>
            <a:fillRect/>
          </a:stretch>
        </p:blipFill>
        <p:spPr>
          <a:xfrm rot="5399995">
            <a:off x="18116545" y="7226296"/>
            <a:ext cx="9652002" cy="43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2" name="scrapbook_title_hi.png" descr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0600" y="368300"/>
            <a:ext cx="20066000" cy="336550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11918473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0" t="20818" r="34041" b="14832"/>
          <a:stretch>
            <a:fillRect/>
          </a:stretch>
        </p:blipFill>
        <p:spPr>
          <a:xfrm>
            <a:off x="1892300" y="2324100"/>
            <a:ext cx="21101050" cy="43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61452" t="14190" r="7780" b="21457"/>
          <a:stretch>
            <a:fillRect/>
          </a:stretch>
        </p:blipFill>
        <p:spPr>
          <a:xfrm rot="16199991">
            <a:off x="-3149602" y="7143739"/>
            <a:ext cx="9842502" cy="431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30170" t="31865" r="3175" b="22711"/>
          <a:stretch>
            <a:fillRect/>
          </a:stretch>
        </p:blipFill>
        <p:spPr>
          <a:xfrm rot="10800000">
            <a:off x="1701798" y="12217399"/>
            <a:ext cx="213233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4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0" t="20338" r="38665" b="20338"/>
          <a:stretch>
            <a:fillRect/>
          </a:stretch>
        </p:blipFill>
        <p:spPr>
          <a:xfrm>
            <a:off x="1435100" y="2120900"/>
            <a:ext cx="220599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670" t="20324" r="31580" b="20395"/>
          <a:stretch>
            <a:fillRect/>
          </a:stretch>
        </p:blipFill>
        <p:spPr>
          <a:xfrm>
            <a:off x="0" y="12369800"/>
            <a:ext cx="243840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988" t="21175" r="60875" b="19502"/>
          <a:stretch>
            <a:fillRect/>
          </a:stretch>
        </p:blipFill>
        <p:spPr>
          <a:xfrm rot="16199991">
            <a:off x="-5232402" y="6635749"/>
            <a:ext cx="13716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5292" t="21153" r="65384" b="19566"/>
          <a:stretch>
            <a:fillRect/>
          </a:stretch>
        </p:blipFill>
        <p:spPr>
          <a:xfrm rot="16199984">
            <a:off x="17862550" y="7200901"/>
            <a:ext cx="105537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68955" t="15784" r="873" b="19864"/>
          <a:stretch>
            <a:fillRect/>
          </a:stretch>
        </p:blipFill>
        <p:spPr>
          <a:xfrm rot="5399995">
            <a:off x="18116545" y="7226296"/>
            <a:ext cx="9652002" cy="43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9" name="scrapbook_title_hi.png" descr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0600" y="368300"/>
            <a:ext cx="20066000" cy="336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idx="1"/>
          </p:nvPr>
        </p:nvSpPr>
        <p:spPr>
          <a:xfrm>
            <a:off x="2387600" y="41783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11918473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0" t="26249" r="13697" b="28750"/>
          <a:stretch>
            <a:fillRect/>
          </a:stretch>
        </p:blipFill>
        <p:spPr>
          <a:xfrm>
            <a:off x="1663700" y="2546350"/>
            <a:ext cx="210439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75520" t="21250" r="18385" b="33750"/>
          <a:stretch>
            <a:fillRect/>
          </a:stretch>
        </p:blipFill>
        <p:spPr>
          <a:xfrm>
            <a:off x="0" y="12477750"/>
            <a:ext cx="14859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29895" t="0" r="13854" b="20000"/>
          <a:stretch>
            <a:fillRect/>
          </a:stretch>
        </p:blipFill>
        <p:spPr>
          <a:xfrm rot="5400000">
            <a:off x="-5257801" y="6692900"/>
            <a:ext cx="13716001" cy="40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2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10755" t="20000" r="48463" b="34999"/>
          <a:stretch>
            <a:fillRect/>
          </a:stretch>
        </p:blipFill>
        <p:spPr>
          <a:xfrm rot="5400000">
            <a:off x="17811748" y="7416800"/>
            <a:ext cx="9944101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0" t="21250" r="6875" b="33750"/>
          <a:stretch>
            <a:fillRect/>
          </a:stretch>
        </p:blipFill>
        <p:spPr>
          <a:xfrm>
            <a:off x="1676400" y="12490450"/>
            <a:ext cx="227076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scrapbook_title_hi.png" descr="scrapbook_title_hi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00" y="368300"/>
            <a:ext cx="20066000" cy="336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Image"/>
          <p:cNvSpPr/>
          <p:nvPr>
            <p:ph type="pic" sz="quarter" idx="13"/>
          </p:nvPr>
        </p:nvSpPr>
        <p:spPr>
          <a:xfrm rot="21360000">
            <a:off x="14210218" y="3582332"/>
            <a:ext cx="6667501" cy="8883895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half" idx="1"/>
          </p:nvPr>
        </p:nvSpPr>
        <p:spPr>
          <a:xfrm>
            <a:off x="2387600" y="4178300"/>
            <a:ext cx="9283700" cy="82169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4200"/>
              </a:spcBef>
              <a:buBlip>
                <a:blip r:embed="rId4"/>
              </a:buBlip>
              <a:defRPr sz="3800"/>
            </a:lvl1pPr>
            <a:lvl2pPr marL="965200" indent="-482600">
              <a:spcBef>
                <a:spcPts val="4200"/>
              </a:spcBef>
              <a:buBlip>
                <a:blip r:embed="rId4"/>
              </a:buBlip>
              <a:defRPr sz="3800"/>
            </a:lvl2pPr>
            <a:lvl3pPr marL="1447800" indent="-482600">
              <a:spcBef>
                <a:spcPts val="4200"/>
              </a:spcBef>
              <a:buBlip>
                <a:blip r:embed="rId4"/>
              </a:buBlip>
              <a:defRPr sz="3800"/>
            </a:lvl3pPr>
            <a:lvl4pPr marL="1930400" indent="-482600">
              <a:spcBef>
                <a:spcPts val="4200"/>
              </a:spcBef>
              <a:buBlip>
                <a:blip r:embed="rId4"/>
              </a:buBlip>
              <a:defRPr sz="3800"/>
            </a:lvl4pPr>
            <a:lvl5pPr marL="2413000" indent="-482600">
              <a:spcBef>
                <a:spcPts val="4200"/>
              </a:spcBef>
              <a:buBlip>
                <a:blip r:embed="rId4"/>
              </a:buBlip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Image"/>
          <p:cNvSpPr/>
          <p:nvPr>
            <p:ph type="pic" sz="half" idx="13"/>
          </p:nvPr>
        </p:nvSpPr>
        <p:spPr>
          <a:xfrm rot="1">
            <a:off x="2857500" y="1282700"/>
            <a:ext cx="9144001" cy="11054954"/>
          </a:xfrm>
          <a:prstGeom prst="rect">
            <a:avLst/>
          </a:prstGeom>
          <a:effectLst>
            <a:outerShdw sx="100000" sy="100000" kx="0" ky="0" algn="b" rotWithShape="0" blurRad="63500" dist="50800" dir="540000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4" name="Image"/>
          <p:cNvSpPr/>
          <p:nvPr>
            <p:ph type="pic" sz="quarter" idx="14"/>
          </p:nvPr>
        </p:nvSpPr>
        <p:spPr>
          <a:xfrm rot="180000">
            <a:off x="11496683" y="6250328"/>
            <a:ext cx="9067801" cy="5638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5" name="Image"/>
          <p:cNvSpPr/>
          <p:nvPr>
            <p:ph type="pic" sz="quarter" idx="15"/>
          </p:nvPr>
        </p:nvSpPr>
        <p:spPr>
          <a:xfrm>
            <a:off x="11163695" y="1320800"/>
            <a:ext cx="9098028" cy="5168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hrz-line.png" descr="lines-hrz-li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lines-vert-line.png" descr="lines-vert-lin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wave-line.png" descr="wave-line.png"/>
          <p:cNvPicPr>
            <a:picLocks noChangeAspect="1"/>
          </p:cNvPicPr>
          <p:nvPr/>
        </p:nvPicPr>
        <p:blipFill>
          <a:blip r:embed="rId6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wave-line.png" descr="wave-line.png"/>
          <p:cNvPicPr>
            <a:picLocks noChangeAspect="1"/>
          </p:cNvPicPr>
          <p:nvPr/>
        </p:nvPicPr>
        <p:blipFill>
          <a:blip r:embed="rId6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Body Level One…"/>
          <p:cNvSpPr txBox="1"/>
          <p:nvPr>
            <p:ph type="body" idx="1"/>
          </p:nvPr>
        </p:nvSpPr>
        <p:spPr>
          <a:xfrm>
            <a:off x="2387600" y="2120900"/>
            <a:ext cx="19621500" cy="946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7"/>
              </a:buBlip>
            </a:lvl1pPr>
            <a:lvl2pPr>
              <a:buBlip>
                <a:blip r:embed="rId7"/>
              </a:buBlip>
            </a:lvl2pPr>
            <a:lvl3pPr>
              <a:buBlip>
                <a:blip r:embed="rId7"/>
              </a:buBlip>
            </a:lvl3pPr>
            <a:lvl4pPr>
              <a:buBlip>
                <a:blip r:embed="rId7"/>
              </a:buBlip>
            </a:lvl4pPr>
            <a:lvl5pPr>
              <a:buBlip>
                <a:blip r:embed="rId7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2387600" y="355600"/>
            <a:ext cx="196215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912596" y="13068300"/>
            <a:ext cx="548641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6858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1pPr>
      <a:lvl2pPr marL="13716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2pPr>
      <a:lvl3pPr marL="20574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3pPr>
      <a:lvl4pPr marL="27432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4pPr>
      <a:lvl5pPr marL="34290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5pPr>
      <a:lvl6pPr marL="41148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6pPr>
      <a:lvl7pPr marL="48006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7pPr>
      <a:lvl8pPr marL="54864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8pPr>
      <a:lvl9pPr marL="61722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5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Полезните растения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Полезните растения</a:t>
            </a:r>
          </a:p>
        </p:txBody>
      </p:sp>
      <p:sp>
        <p:nvSpPr>
          <p:cNvPr id="220" name="Растения пречистващи въздуха в стаит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Растения пречистващи въздуха в стаите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dsc_0726_1504.jpg" descr="dsc_0726_150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974" t="0" r="15267" b="0"/>
          <a:stretch>
            <a:fillRect/>
          </a:stretch>
        </p:blipFill>
        <p:spPr>
          <a:xfrm rot="21360000">
            <a:off x="11032134" y="3396339"/>
            <a:ext cx="10667422" cy="8883896"/>
          </a:xfrm>
          <a:prstGeom prst="rect">
            <a:avLst/>
          </a:prstGeom>
        </p:spPr>
      </p:pic>
      <p:sp>
        <p:nvSpPr>
          <p:cNvPr id="251" name="Аглаонем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Аглаонема</a:t>
            </a:r>
          </a:p>
        </p:txBody>
      </p:sp>
      <p:sp>
        <p:nvSpPr>
          <p:cNvPr id="252" name="пречиства стаята от бензол, формалдехид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стаята от бензол, формалдехид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arlor-palm-getty-sun-0116-xl.jpg" descr="parlor-palm-getty-sun-0116-xl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381" t="0" r="1834" b="0"/>
          <a:stretch>
            <a:fillRect/>
          </a:stretch>
        </p:blipFill>
        <p:spPr>
          <a:xfrm rot="21360000">
            <a:off x="12912520" y="3487034"/>
            <a:ext cx="8509388" cy="8883896"/>
          </a:xfrm>
          <a:prstGeom prst="rect">
            <a:avLst/>
          </a:prstGeom>
        </p:spPr>
      </p:pic>
      <p:sp>
        <p:nvSpPr>
          <p:cNvPr id="255" name="Хамедоре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Хамедорея</a:t>
            </a:r>
          </a:p>
        </p:txBody>
      </p:sp>
      <p:sp>
        <p:nvSpPr>
          <p:cNvPr id="256" name="пречиства формалдехида"/>
          <p:cNvSpPr txBox="1"/>
          <p:nvPr>
            <p:ph type="body" sz="half" idx="1"/>
          </p:nvPr>
        </p:nvSpPr>
        <p:spPr>
          <a:xfrm>
            <a:off x="2381250" y="4184650"/>
            <a:ext cx="9283700" cy="8216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ansevieria2.jpg" descr="Sansevieria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04" t="0" r="5594" b="0"/>
          <a:stretch>
            <a:fillRect/>
          </a:stretch>
        </p:blipFill>
        <p:spPr>
          <a:xfrm rot="21360000">
            <a:off x="10525686" y="3572939"/>
            <a:ext cx="10921400" cy="8883895"/>
          </a:xfrm>
          <a:prstGeom prst="rect">
            <a:avLst/>
          </a:prstGeom>
        </p:spPr>
      </p:pic>
      <p:sp>
        <p:nvSpPr>
          <p:cNvPr id="259" name="Сансевиер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Сансевиера</a:t>
            </a:r>
          </a:p>
        </p:txBody>
      </p:sp>
      <p:sp>
        <p:nvSpPr>
          <p:cNvPr id="260" name="пречиства формалдехид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hiXan75_thumbnail.jpg" descr="PhiXan75_thumbnail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16" t="0" r="10744" b="0"/>
          <a:stretch>
            <a:fillRect/>
          </a:stretch>
        </p:blipFill>
        <p:spPr>
          <a:xfrm rot="21360000">
            <a:off x="11229126" y="3503038"/>
            <a:ext cx="10381016" cy="8883896"/>
          </a:xfrm>
          <a:prstGeom prst="rect">
            <a:avLst/>
          </a:prstGeom>
        </p:spPr>
      </p:pic>
      <p:sp>
        <p:nvSpPr>
          <p:cNvPr id="263" name="Филодендро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Филодендрон</a:t>
            </a:r>
          </a:p>
        </p:txBody>
      </p:sp>
      <p:sp>
        <p:nvSpPr>
          <p:cNvPr id="264" name="пречиства формалдехид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7bef0b99df1287dfb6d0e8b6903307cf.jpg" descr="7bef0b99df1287dfb6d0e8b6903307cf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626" r="0" b="5626"/>
          <a:stretch>
            <a:fillRect/>
          </a:stretch>
        </p:blipFill>
        <p:spPr>
          <a:xfrm rot="21360000">
            <a:off x="14210219" y="3582332"/>
            <a:ext cx="6667501" cy="8883895"/>
          </a:xfrm>
          <a:prstGeom prst="rect">
            <a:avLst/>
          </a:prstGeom>
        </p:spPr>
      </p:pic>
      <p:sp>
        <p:nvSpPr>
          <p:cNvPr id="267" name="Драцен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Драцена</a:t>
            </a:r>
          </a:p>
        </p:txBody>
      </p:sp>
      <p:sp>
        <p:nvSpPr>
          <p:cNvPr id="268" name="пречиства стаята от бензол, формалдехид, ксилен и толуол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стаята от бензол, формалдехид, ксилен и толуол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csm_fd39_dracaena_21e28eb336.png" descr="csm_fd39_dracaena_21e28eb33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76" t="0" r="26316" b="0"/>
          <a:stretch>
            <a:fillRect/>
          </a:stretch>
        </p:blipFill>
        <p:spPr>
          <a:xfrm rot="21360000">
            <a:off x="13925544" y="3518964"/>
            <a:ext cx="6489646" cy="8883895"/>
          </a:xfrm>
          <a:prstGeom prst="rect">
            <a:avLst/>
          </a:prstGeom>
        </p:spPr>
      </p:pic>
      <p:sp>
        <p:nvSpPr>
          <p:cNvPr id="271" name="Драцен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Драцена</a:t>
            </a:r>
          </a:p>
        </p:txBody>
      </p:sp>
      <p:sp>
        <p:nvSpPr>
          <p:cNvPr id="272" name="пречиства формалдехид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DRACAENA LEMON SURPRISE.jpg" descr="DRACAENA LEMON SURPRIS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475" t="4973" r="11945" b="3171"/>
          <a:stretch>
            <a:fillRect/>
          </a:stretch>
        </p:blipFill>
        <p:spPr>
          <a:xfrm rot="21349645">
            <a:off x="3081715" y="1551769"/>
            <a:ext cx="8549257" cy="10738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814" y="10"/>
                </a:moveTo>
                <a:lnTo>
                  <a:pt x="393" y="0"/>
                </a:lnTo>
                <a:lnTo>
                  <a:pt x="0" y="21097"/>
                </a:lnTo>
                <a:lnTo>
                  <a:pt x="15794" y="21600"/>
                </a:lnTo>
                <a:lnTo>
                  <a:pt x="16068" y="21470"/>
                </a:lnTo>
                <a:lnTo>
                  <a:pt x="18653" y="21548"/>
                </a:lnTo>
                <a:lnTo>
                  <a:pt x="21600" y="21356"/>
                </a:lnTo>
                <a:lnTo>
                  <a:pt x="20814" y="10"/>
                </a:lnTo>
                <a:close/>
              </a:path>
            </a:pathLst>
          </a:custGeom>
        </p:spPr>
      </p:pic>
      <p:pic>
        <p:nvPicPr>
          <p:cNvPr id="275" name="Dracaena_reflexa_india_Song_of_India_დრაცენა_რეფლექსა.jpg" descr="Dracaena_reflexa_india_Song_of_India_დრაცენა_რეფლექსა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 rot="180000">
            <a:off x="11378395" y="6097823"/>
            <a:ext cx="9296401" cy="6096001"/>
          </a:xfrm>
          <a:prstGeom prst="rect">
            <a:avLst/>
          </a:prstGeom>
        </p:spPr>
      </p:pic>
      <p:pic>
        <p:nvPicPr>
          <p:cNvPr id="276" name="Dracaena_fragrans_‘Janet_Craig’.jpg" descr="Dracaena_fragrans_‘Janet_Craig’.jp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062095" y="1219200"/>
            <a:ext cx="9313928" cy="5511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orgf64aa76960e689689791e2899164788f.jpg" descr="orgf64aa76960e689689791e2899164788f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474" t="0" r="12474" b="0"/>
          <a:stretch>
            <a:fillRect/>
          </a:stretch>
        </p:blipFill>
        <p:spPr>
          <a:xfrm rot="21360000">
            <a:off x="14210219" y="3582332"/>
            <a:ext cx="6667501" cy="8883896"/>
          </a:xfrm>
          <a:prstGeom prst="rect">
            <a:avLst/>
          </a:prstGeom>
        </p:spPr>
      </p:pic>
      <p:sp>
        <p:nvSpPr>
          <p:cNvPr id="279" name="Фикус Бенджами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Фикус Бенджамин</a:t>
            </a:r>
          </a:p>
        </p:txBody>
      </p:sp>
      <p:sp>
        <p:nvSpPr>
          <p:cNvPr id="280" name="пречиства формалдехид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erbera-daisy-houseplant-768x1024.jpg" descr="gerbera-daisy-houseplant-768x102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4" r="0" b="34"/>
          <a:stretch>
            <a:fillRect/>
          </a:stretch>
        </p:blipFill>
        <p:spPr>
          <a:xfrm rot="21360000">
            <a:off x="14210219" y="3582332"/>
            <a:ext cx="6667501" cy="8883896"/>
          </a:xfrm>
          <a:prstGeom prst="rect">
            <a:avLst/>
          </a:prstGeom>
        </p:spPr>
      </p:pic>
      <p:sp>
        <p:nvSpPr>
          <p:cNvPr id="283" name="Гербер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Гербер</a:t>
            </a:r>
          </a:p>
        </p:txBody>
      </p:sp>
      <p:sp>
        <p:nvSpPr>
          <p:cNvPr id="284" name="пречиства стаята от бензол, формалдехид, трихлоретилен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стаята от бензол, формалдехид, трихлоретилен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Chrysanthemum-indicum.jpg" descr="Chrysanthemum-indicum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46" t="0" r="8479" b="0"/>
          <a:stretch>
            <a:fillRect/>
          </a:stretch>
        </p:blipFill>
        <p:spPr>
          <a:xfrm rot="21360000">
            <a:off x="11906492" y="3608712"/>
            <a:ext cx="10520449" cy="8883896"/>
          </a:xfrm>
          <a:prstGeom prst="rect">
            <a:avLst/>
          </a:prstGeom>
        </p:spPr>
      </p:pic>
      <p:sp>
        <p:nvSpPr>
          <p:cNvPr id="287" name="Хризантем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Хризантема</a:t>
            </a:r>
          </a:p>
        </p:txBody>
      </p:sp>
      <p:sp>
        <p:nvSpPr>
          <p:cNvPr id="288" name="улавя бензол, формалдехид, трихлоретилен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улавя бензол, формалдехид, трихлоретилен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В НАСА е изготвен списък на растения, които, освен че са красиви и внасят уют в дома, са изключително полезни. Повечето от тях са познати у нас и може да се купят в цветарските магазини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51510" indent="-651510" defTabSz="784225">
              <a:spcBef>
                <a:spcPts val="5300"/>
              </a:spcBef>
              <a:buBlip>
                <a:blip r:embed="rId2"/>
              </a:buBlip>
              <a:defRPr sz="4750"/>
            </a:pPr>
            <a:r>
              <a:t>В НАСА е изготвен списък на растения, които, освен че са красиви и внасят уют в дома, са изключително полезни. Повечето от тях са познати у нас и може да се купят в цветарските магазини.</a:t>
            </a:r>
          </a:p>
          <a:p>
            <a:pPr marL="651510" indent="-651510" defTabSz="784225">
              <a:spcBef>
                <a:spcPts val="5300"/>
              </a:spcBef>
              <a:buBlip>
                <a:blip r:embed="rId2"/>
              </a:buBlip>
              <a:defRPr sz="4750"/>
            </a:pPr>
            <a:r>
              <a:t>Те не само пречистват въздуха от въглеродния диоксид и освобождават кислород, както всички други растения, но усвояват и други канцерогенни вещества - бензин (ост. бензол), формалдехид (още наричан метанал), трихлороетилен.</a:t>
            </a:r>
          </a:p>
          <a:p>
            <a:pPr marL="651510" indent="-651510" defTabSz="784225">
              <a:spcBef>
                <a:spcPts val="5300"/>
              </a:spcBef>
              <a:buBlip>
                <a:blip r:embed="rId2"/>
              </a:buBlip>
              <a:defRPr sz="4750"/>
            </a:pPr>
            <a:r>
              <a:t>През 1989 г. е направено изследване с цел да се намерят най-полезните растения, които да бъдат използвани за пречистване и филтриране на въздуха в космическите станции. Проучването продължило 2 години.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d811d6cc-24c0-4903-9175-f227613891d0_1.b1036f81bbe5a0921ff1e3e3f1880b8c.jpg" descr="d811d6cc-24c0-4903-9175-f227613891d0_1.b1036f81bbe5a0921ff1e3e3f1880b8c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51" t="0" r="22196" b="679"/>
          <a:stretch>
            <a:fillRect/>
          </a:stretch>
        </p:blipFill>
        <p:spPr>
          <a:xfrm rot="21360000">
            <a:off x="14212324" y="3642657"/>
            <a:ext cx="6667501" cy="8823497"/>
          </a:xfrm>
          <a:prstGeom prst="rect">
            <a:avLst/>
          </a:prstGeom>
        </p:spPr>
      </p:pic>
      <p:sp>
        <p:nvSpPr>
          <p:cNvPr id="291" name="Фику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Фикус</a:t>
            </a:r>
          </a:p>
        </p:txBody>
      </p:sp>
      <p:sp>
        <p:nvSpPr>
          <p:cNvPr id="292" name="пречиства формалдехид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5654.jpg" descr="565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54" t="0" r="8871" b="0"/>
          <a:stretch>
            <a:fillRect/>
          </a:stretch>
        </p:blipFill>
        <p:spPr>
          <a:xfrm rot="21360000">
            <a:off x="11056120" y="3500515"/>
            <a:ext cx="10752393" cy="8883895"/>
          </a:xfrm>
          <a:prstGeom prst="rect">
            <a:avLst/>
          </a:prstGeom>
        </p:spPr>
      </p:pic>
      <p:sp>
        <p:nvSpPr>
          <p:cNvPr id="295" name="Папрат Нефролепси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Папрат Нефролепсис</a:t>
            </a:r>
          </a:p>
        </p:txBody>
      </p:sp>
      <p:sp>
        <p:nvSpPr>
          <p:cNvPr id="296" name="пречиства формалдехид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hoenix-roebelenii.jpg" descr="Phoenix-roebelenii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02" t="0" r="1802" b="0"/>
          <a:stretch>
            <a:fillRect/>
          </a:stretch>
        </p:blipFill>
        <p:spPr>
          <a:xfrm rot="21360000">
            <a:off x="10316559" y="3605733"/>
            <a:ext cx="11418196" cy="8883895"/>
          </a:xfrm>
          <a:prstGeom prst="rect">
            <a:avLst/>
          </a:prstGeom>
        </p:spPr>
      </p:pic>
      <p:sp>
        <p:nvSpPr>
          <p:cNvPr id="299" name="Финикова палм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Финикова палма</a:t>
            </a:r>
          </a:p>
        </p:txBody>
      </p:sp>
      <p:sp>
        <p:nvSpPr>
          <p:cNvPr id="300" name="пречиства формалдехида, ксилена и толуола"/>
          <p:cNvSpPr txBox="1"/>
          <p:nvPr>
            <p:ph type="body" sz="quarter" idx="1"/>
          </p:nvPr>
        </p:nvSpPr>
        <p:spPr>
          <a:xfrm>
            <a:off x="2387600" y="4178300"/>
            <a:ext cx="6994592" cy="8216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формалдехида, ксилена и толуола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almieri-areca.jpg" descr="palmieri-areca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578" t="0" r="3578" b="0"/>
          <a:stretch>
            <a:fillRect/>
          </a:stretch>
        </p:blipFill>
        <p:spPr>
          <a:xfrm rot="21360000">
            <a:off x="8181937" y="3661038"/>
            <a:ext cx="13767640" cy="8341199"/>
          </a:xfrm>
          <a:prstGeom prst="rect">
            <a:avLst/>
          </a:prstGeom>
        </p:spPr>
      </p:pic>
      <p:sp>
        <p:nvSpPr>
          <p:cNvPr id="303" name="Палма Аре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Палма Арека</a:t>
            </a:r>
          </a:p>
        </p:txBody>
      </p:sp>
      <p:sp>
        <p:nvSpPr>
          <p:cNvPr id="304" name="премахва ксилена и толуола"/>
          <p:cNvSpPr txBox="1"/>
          <p:nvPr>
            <p:ph type="body" sz="quarter" idx="1"/>
          </p:nvPr>
        </p:nvSpPr>
        <p:spPr>
          <a:xfrm>
            <a:off x="2387600" y="4178300"/>
            <a:ext cx="5441250" cy="8216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премахва ксилена и толуола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maxresdefault.jpg" descr="maxresdefault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26" t="0" r="1426" b="0"/>
          <a:stretch>
            <a:fillRect/>
          </a:stretch>
        </p:blipFill>
        <p:spPr>
          <a:xfrm rot="21360000">
            <a:off x="8680572" y="3995887"/>
            <a:ext cx="13186970" cy="7635566"/>
          </a:xfrm>
          <a:prstGeom prst="rect">
            <a:avLst/>
          </a:prstGeom>
        </p:spPr>
      </p:pic>
      <p:sp>
        <p:nvSpPr>
          <p:cNvPr id="307" name="Орхидея Дендробиум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Орхидея Дендробиум</a:t>
            </a:r>
          </a:p>
        </p:txBody>
      </p:sp>
      <p:sp>
        <p:nvSpPr>
          <p:cNvPr id="308" name="премахва ксилена и толуола"/>
          <p:cNvSpPr txBox="1"/>
          <p:nvPr>
            <p:ph type="body" sz="quarter" idx="1"/>
          </p:nvPr>
        </p:nvSpPr>
        <p:spPr>
          <a:xfrm>
            <a:off x="2387600" y="4178300"/>
            <a:ext cx="5936330" cy="8216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премахва ксилена и толуола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73f5c2cb61c44184996613e77699f915.jpg" descr="73f5c2cb61c44184996613e77699f915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081" t="0" r="3081" b="0"/>
          <a:stretch>
            <a:fillRect/>
          </a:stretch>
        </p:blipFill>
        <p:spPr>
          <a:xfrm rot="21360000">
            <a:off x="14210219" y="3582332"/>
            <a:ext cx="6667501" cy="8883896"/>
          </a:xfrm>
          <a:prstGeom prst="rect">
            <a:avLst/>
          </a:prstGeom>
        </p:spPr>
      </p:pic>
      <p:sp>
        <p:nvSpPr>
          <p:cNvPr id="311" name="Дифенбахи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Дифенбахия</a:t>
            </a:r>
          </a:p>
        </p:txBody>
      </p:sp>
      <p:sp>
        <p:nvSpPr>
          <p:cNvPr id="312" name="премахва ксилена и толуол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премахва ксилена и толуола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18b12b06.jpg_slt2.jpeg" descr="18b12b06.jpg_slt2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586" r="0" b="5586"/>
          <a:stretch>
            <a:fillRect/>
          </a:stretch>
        </p:blipFill>
        <p:spPr>
          <a:xfrm rot="21360000">
            <a:off x="14210219" y="3582332"/>
            <a:ext cx="6667501" cy="8883896"/>
          </a:xfrm>
          <a:prstGeom prst="rect">
            <a:avLst/>
          </a:prstGeom>
        </p:spPr>
      </p:pic>
      <p:sp>
        <p:nvSpPr>
          <p:cNvPr id="315" name="Орхидея Фаленопси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Орхидея Фаленопсис</a:t>
            </a:r>
          </a:p>
        </p:txBody>
      </p:sp>
      <p:sp>
        <p:nvSpPr>
          <p:cNvPr id="316" name="премахва ксилена и толуол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премахва ксилена и толуола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Natural-Pod-Room-with-Plants.jpg" descr="Natural-Pod-Room-with-Plant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100_0252.jpg" descr="100_025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Кои са отровните веществ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Кои са отровните вещества</a:t>
            </a:r>
          </a:p>
        </p:txBody>
      </p:sp>
      <p:sp>
        <p:nvSpPr>
          <p:cNvPr id="225" name="Формалдехидът се съдържа в хартиени торбички, хартиени кърпички, дървени плоскости и синтетични тъкани. При краткотраен досег се появява дразнене в носа, устата и гърлото, а при тежки отравяния – подуване на ларинкса и белите дробове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8912" indent="-438912" defTabSz="528319">
              <a:spcBef>
                <a:spcPts val="3500"/>
              </a:spcBef>
              <a:buBlip>
                <a:blip r:embed="rId2"/>
              </a:buBlip>
              <a:defRPr sz="3200"/>
            </a:pPr>
            <a:r>
              <a:rPr b="1"/>
              <a:t>Формалдехидът</a:t>
            </a:r>
            <a:r>
              <a:t> се съдържа в хартиени торбички, хартиени кърпички, дървени плоскости и синтетични тъкани. При краткотраен досег се появява дразнене в носа, устата и гърлото, а при тежки отравяния – подуване на ларинкса и белите дробове.</a:t>
            </a:r>
          </a:p>
          <a:p>
            <a:pPr marL="438912" indent="-438912" defTabSz="528319">
              <a:spcBef>
                <a:spcPts val="3500"/>
              </a:spcBef>
              <a:buBlip>
                <a:blip r:embed="rId2"/>
              </a:buBlip>
              <a:defRPr sz="3200"/>
            </a:pPr>
            <a:r>
              <a:rPr b="1"/>
              <a:t>Ароматизаторите</a:t>
            </a:r>
            <a:r>
              <a:t> влияят върху обонянието ни като изпускат умъртвяващи нервите вещества или такива, които се наслояват в назалния канал, обикновено метоксихлор – пестицид, който се наслагва в мастните клетки. Ароматизаторите съдържат още формалдехид и фенол.</a:t>
            </a:r>
          </a:p>
          <a:p>
            <a:pPr marL="438912" indent="-438912" defTabSz="528319">
              <a:spcBef>
                <a:spcPts val="3500"/>
              </a:spcBef>
              <a:buBlip>
                <a:blip r:embed="rId2"/>
              </a:buBlip>
              <a:defRPr sz="3200"/>
            </a:pPr>
            <a:r>
              <a:rPr b="1"/>
              <a:t>Бензолът</a:t>
            </a:r>
            <a:r>
              <a:t> е лека безцветна течност с характерна миризма, слабо разтворим във вода. Използва се предимно като суровина в химическата промишленост. В атмосферата се изхвърля с емисиите от моторните превозни средства и като изпарение при работа с петрол (бензиностанции и рафинерии). Бензолът се абсорбира в организма при вдишване. Много слабо прониква през кожата. В организма по-голямата част се трансформира във фенол. Около 30 % се отделя от организма непроменен чрез издишвания въздух. Причинява ускорено сърцебиене, главоболие и оказва влияние върху имунната система. Продължителна експозиция на токсични нива бензол уврежда костния мозък и води до панцитопения. Данните за канцeрогенния ефект на бензола при хора са събрани предимно при професионални условия.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Кои са отровните веществ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Кои са отровните вещества</a:t>
            </a:r>
          </a:p>
        </p:txBody>
      </p:sp>
      <p:sp>
        <p:nvSpPr>
          <p:cNvPr id="228" name="Бензенът се използва при производството на пластмаса, синтетични тъкани, латекс, бои, лекарства и пестициди. Също така се съдържа в цигарения дим, изпаренията от двигатели, лепила и вакса за мебели. Краткотрайното излагане води до дразнене на очите, световъртеж, ускоряване на сърдечния пулс, главоболие, а в големи количества води до безсъзнание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8912" indent="-438912" defTabSz="528319">
              <a:spcBef>
                <a:spcPts val="3500"/>
              </a:spcBef>
              <a:buBlip>
                <a:blip r:embed="rId2"/>
              </a:buBlip>
              <a:defRPr sz="3200"/>
            </a:pPr>
            <a:r>
              <a:rPr b="1"/>
              <a:t>Бензенът</a:t>
            </a:r>
            <a:r>
              <a:t> се използва при производството на пластмаса, синтетични тъкани, латекс, бои, лекарства и пестициди. Също така се съдържа в цигарения дим, изпаренията от двигатели, лепила и вакса за мебели. Краткотрайното излагане води до дразнене на очите, световъртеж, ускоряване на сърдечния пулс, главоболие, а в големи количества води до безсъзнание.</a:t>
            </a:r>
          </a:p>
          <a:p>
            <a:pPr marL="438912" indent="-438912" defTabSz="528319">
              <a:spcBef>
                <a:spcPts val="3500"/>
              </a:spcBef>
              <a:buBlip>
                <a:blip r:embed="rId2"/>
              </a:buBlip>
              <a:defRPr sz="3200"/>
            </a:pPr>
            <a:r>
              <a:rPr b="1"/>
              <a:t>Трихлоретиленът</a:t>
            </a:r>
            <a:r>
              <a:t> се съдържа в бои, лепила, лакове. Той е безцветна прозрачна течност със специфична миризма. При краткотрайно излагане на това вещество може да се появи главоболие, безпокойство, световъртеж и повръщане, а при по-големи дози дори кома.</a:t>
            </a:r>
          </a:p>
          <a:p>
            <a:pPr marL="438912" indent="-438912" defTabSz="528319">
              <a:spcBef>
                <a:spcPts val="3500"/>
              </a:spcBef>
              <a:buBlip>
                <a:blip r:embed="rId2"/>
              </a:buBlip>
              <a:defRPr sz="3200"/>
            </a:pPr>
            <a:r>
              <a:rPr b="1"/>
              <a:t>Ксилен</a:t>
            </a:r>
            <a:r>
              <a:t> се съдържа в бои, гумени изделия, кожа, цигарен дим и изпарения от двигатели. Може да предизвика дразнене в устата и гърлото, световъртеж, главоболие, обърканост. При тежка интоксикация води до сърдечни и чернодробни проблеми, увреждане на бъбреци и дори кома.</a:t>
            </a:r>
          </a:p>
          <a:p>
            <a:pPr marL="438912" indent="-438912" defTabSz="528319">
              <a:spcBef>
                <a:spcPts val="3500"/>
              </a:spcBef>
              <a:buBlip>
                <a:blip r:embed="rId2"/>
              </a:buBlip>
              <a:defRPr sz="3200"/>
            </a:pPr>
            <a:r>
              <a:rPr b="1"/>
              <a:t>Толуен</a:t>
            </a:r>
            <a:r>
              <a:t> – още наричан толуол, метилбензен или фенилметан, е ароматен въглеводород от рода на бензените. Намира приложение като разтворител и при производството на тротил, захарин, бои и лекарства. Използва се като суровина за производството на бензен, капролактам, фенол и други.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aloe-vera-otglejdane.jpg" descr="aloe-vera-otglejdan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4" r="0" b="34"/>
          <a:stretch>
            <a:fillRect/>
          </a:stretch>
        </p:blipFill>
        <p:spPr>
          <a:xfrm rot="21360000">
            <a:off x="14210219" y="3582332"/>
            <a:ext cx="6667501" cy="8883896"/>
          </a:xfrm>
          <a:prstGeom prst="rect">
            <a:avLst/>
          </a:prstGeom>
        </p:spPr>
      </p:pic>
      <p:sp>
        <p:nvSpPr>
          <p:cNvPr id="231" name="Алое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Алое</a:t>
            </a:r>
          </a:p>
        </p:txBody>
      </p:sp>
      <p:sp>
        <p:nvSpPr>
          <p:cNvPr id="232" name="пречиства стаята от бензен, формалдехид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стаята от бензен, формалдехид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almost-PERFECT-English-Ivy.jpg" descr="almost-PERFECT-English-Ivy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941" t="0" r="14016" b="0"/>
          <a:stretch>
            <a:fillRect/>
          </a:stretch>
        </p:blipFill>
        <p:spPr>
          <a:xfrm rot="21360000">
            <a:off x="10763612" y="3234329"/>
            <a:ext cx="10949079" cy="8796710"/>
          </a:xfrm>
          <a:prstGeom prst="rect">
            <a:avLst/>
          </a:prstGeom>
        </p:spPr>
      </p:pic>
      <p:sp>
        <p:nvSpPr>
          <p:cNvPr id="235" name="Английски бръшля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Английски бръшлян</a:t>
            </a:r>
          </a:p>
        </p:txBody>
      </p:sp>
      <p:sp>
        <p:nvSpPr>
          <p:cNvPr id="236" name="улавя бензол, формалдехид, ксилен и толуол"/>
          <p:cNvSpPr txBox="1"/>
          <p:nvPr>
            <p:ph type="body" sz="quarter" idx="1"/>
          </p:nvPr>
        </p:nvSpPr>
        <p:spPr>
          <a:xfrm>
            <a:off x="2387600" y="4178300"/>
            <a:ext cx="8013639" cy="8216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улавя бензол, формалдехид, ксилен и толуол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4e2f79bcea92d_34399b.jpg" descr="4e2f79bcea92d_34399b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343" t="0" r="3571" b="0"/>
          <a:stretch>
            <a:fillRect/>
          </a:stretch>
        </p:blipFill>
        <p:spPr>
          <a:xfrm rot="21360000">
            <a:off x="10316715" y="3460549"/>
            <a:ext cx="11294027" cy="8686642"/>
          </a:xfrm>
          <a:prstGeom prst="rect">
            <a:avLst/>
          </a:prstGeom>
        </p:spPr>
      </p:pic>
      <p:sp>
        <p:nvSpPr>
          <p:cNvPr id="239" name="Хлорофитум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Хлорофитум</a:t>
            </a:r>
          </a:p>
        </p:txBody>
      </p:sp>
      <p:sp>
        <p:nvSpPr>
          <p:cNvPr id="240" name="пречиства формалдехид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lants-with-Great-Air-Cleaning-Properties3.jpg" descr="Plants-with-Great-Air-Cleaning-Properties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95" t="0" r="4564" b="0"/>
          <a:stretch>
            <a:fillRect/>
          </a:stretch>
        </p:blipFill>
        <p:spPr>
          <a:xfrm rot="21360000">
            <a:off x="10265057" y="3341314"/>
            <a:ext cx="11233963" cy="8883896"/>
          </a:xfrm>
          <a:prstGeom prst="rect">
            <a:avLst/>
          </a:prstGeom>
        </p:spPr>
      </p:pic>
      <p:sp>
        <p:nvSpPr>
          <p:cNvPr id="243" name="Сциндапсу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Сциндапсус</a:t>
            </a:r>
          </a:p>
        </p:txBody>
      </p:sp>
      <p:sp>
        <p:nvSpPr>
          <p:cNvPr id="244" name="пречиства формалдехид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формалдехида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crinul_pacii_planta_camera.jpg" descr="crinul_pacii_planta_camera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114" t="0" r="6114" b="0"/>
          <a:stretch>
            <a:fillRect/>
          </a:stretch>
        </p:blipFill>
        <p:spPr>
          <a:xfrm rot="21360000">
            <a:off x="14210218" y="3582332"/>
            <a:ext cx="6667501" cy="8883896"/>
          </a:xfrm>
          <a:prstGeom prst="rect">
            <a:avLst/>
          </a:prstGeom>
        </p:spPr>
      </p:pic>
      <p:sp>
        <p:nvSpPr>
          <p:cNvPr id="247" name="Спатифилиум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Спатифилиум</a:t>
            </a:r>
          </a:p>
        </p:txBody>
      </p:sp>
      <p:sp>
        <p:nvSpPr>
          <p:cNvPr id="248" name="пречиства стаята от бензол, формалдехид, трихлоретилен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пречиства стаята от бензол, формалдехид, трихлоретилен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6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6.png"/></Relationships>

</file>

<file path=ppt/theme/theme1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